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12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890D-825F-CD49-BFC4-4A3006F83CC5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FF5A-F1B2-CA47-89D0-C635B79A2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1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890D-825F-CD49-BFC4-4A3006F83CC5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FF5A-F1B2-CA47-89D0-C635B79A2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9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890D-825F-CD49-BFC4-4A3006F83CC5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FF5A-F1B2-CA47-89D0-C635B79A2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2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890D-825F-CD49-BFC4-4A3006F83CC5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FF5A-F1B2-CA47-89D0-C635B79A2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5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890D-825F-CD49-BFC4-4A3006F83CC5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FF5A-F1B2-CA47-89D0-C635B79A2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2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890D-825F-CD49-BFC4-4A3006F83CC5}" type="datetimeFigureOut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FF5A-F1B2-CA47-89D0-C635B79A2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07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890D-825F-CD49-BFC4-4A3006F83CC5}" type="datetimeFigureOut">
              <a:rPr lang="en-US" smtClean="0"/>
              <a:t>2/25/16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FF5A-F1B2-CA47-89D0-C635B79A2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2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890D-825F-CD49-BFC4-4A3006F83CC5}" type="datetimeFigureOut">
              <a:rPr lang="en-US" smtClean="0"/>
              <a:t>2/25/16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FF5A-F1B2-CA47-89D0-C635B79A2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7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890D-825F-CD49-BFC4-4A3006F83CC5}" type="datetimeFigureOut">
              <a:rPr lang="en-US" smtClean="0"/>
              <a:t>2/25/16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FF5A-F1B2-CA47-89D0-C635B79A2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5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890D-825F-CD49-BFC4-4A3006F83CC5}" type="datetimeFigureOut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FF5A-F1B2-CA47-89D0-C635B79A2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8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890D-825F-CD49-BFC4-4A3006F83CC5}" type="datetimeFigureOut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FF5A-F1B2-CA47-89D0-C635B79A2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E890D-825F-CD49-BFC4-4A3006F83CC5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FFF5A-F1B2-CA47-89D0-C635B79A2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2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aviddfriedman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Feud as Law Enforcement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4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720821" cy="711501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Icelandic</a:t>
            </a:r>
          </a:p>
          <a:p>
            <a:pPr lvl="1"/>
            <a:r>
              <a:rPr lang="en-US" sz="2400" dirty="0" smtClean="0"/>
              <a:t>If my retaliation injures someone not outlawed</a:t>
            </a:r>
          </a:p>
          <a:p>
            <a:pPr lvl="1"/>
            <a:r>
              <a:rPr lang="en-US" sz="2400" dirty="0" smtClean="0"/>
              <a:t>I owe damages to him or his heirs</a:t>
            </a:r>
          </a:p>
          <a:p>
            <a:pPr lvl="1"/>
            <a:r>
              <a:rPr lang="en-US" sz="2400" dirty="0" smtClean="0"/>
              <a:t>So if I ignore court verdict, it gets expensive</a:t>
            </a:r>
          </a:p>
          <a:p>
            <a:pPr lvl="1"/>
            <a:r>
              <a:rPr lang="en-US" sz="2400" dirty="0" smtClean="0"/>
              <a:t>Or coalition against me expands</a:t>
            </a:r>
          </a:p>
          <a:p>
            <a:pPr lvl="1"/>
            <a:r>
              <a:rPr lang="en-US" sz="2400" dirty="0" smtClean="0"/>
              <a:t>Most feuds terminated quickly by court verdict or arbitration</a:t>
            </a:r>
          </a:p>
          <a:p>
            <a:r>
              <a:rPr lang="en-US" sz="2800" dirty="0" smtClean="0"/>
              <a:t>Somali: </a:t>
            </a:r>
          </a:p>
          <a:p>
            <a:pPr lvl="1"/>
            <a:r>
              <a:rPr lang="en-US" sz="2400" dirty="0" smtClean="0"/>
              <a:t>Ad-hoc courts, local enforcement of verdicts</a:t>
            </a:r>
          </a:p>
          <a:p>
            <a:pPr lvl="1"/>
            <a:r>
              <a:rPr lang="en-US" sz="2400" dirty="0" smtClean="0"/>
              <a:t>When too many people were being killed, both sides agreed to raise </a:t>
            </a:r>
            <a:r>
              <a:rPr lang="en-US" sz="2400" i="1" dirty="0" err="1" smtClean="0"/>
              <a:t>wergeld</a:t>
            </a:r>
            <a:endParaRPr lang="en-US" sz="2400" i="1" dirty="0" smtClean="0"/>
          </a:p>
          <a:p>
            <a:r>
              <a:rPr lang="en-US" sz="2800" dirty="0" err="1" smtClean="0"/>
              <a:t>Kaale</a:t>
            </a:r>
            <a:r>
              <a:rPr lang="en-US" sz="2800" dirty="0" smtClean="0"/>
              <a:t> (Finnish Gypsy): </a:t>
            </a:r>
          </a:p>
          <a:p>
            <a:pPr lvl="1"/>
            <a:r>
              <a:rPr lang="en-US" sz="2400" dirty="0" smtClean="0"/>
              <a:t>Feuding families avoid each other</a:t>
            </a:r>
          </a:p>
          <a:p>
            <a:pPr lvl="1"/>
            <a:r>
              <a:rPr lang="en-US" sz="2400" dirty="0" smtClean="0"/>
              <a:t> until everyone has forgotten what they were feuding over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6740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6620"/>
          </a:xfrm>
        </p:spPr>
        <p:txBody>
          <a:bodyPr/>
          <a:lstStyle/>
          <a:p>
            <a:r>
              <a:rPr lang="en-US" dirty="0" smtClean="0"/>
              <a:t>Underlies Many Legal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286" y="846620"/>
            <a:ext cx="8399514" cy="579027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Anglo-American common law came from</a:t>
            </a:r>
          </a:p>
          <a:p>
            <a:pPr lvl="1"/>
            <a:r>
              <a:rPr lang="en-US" dirty="0" smtClean="0"/>
              <a:t>Anglo-Saxon law, which was essentially</a:t>
            </a:r>
          </a:p>
          <a:p>
            <a:pPr lvl="1"/>
            <a:r>
              <a:rPr lang="en-US" dirty="0" smtClean="0"/>
              <a:t>Icelandic system plus a king</a:t>
            </a:r>
          </a:p>
          <a:p>
            <a:r>
              <a:rPr lang="en-US" dirty="0" smtClean="0"/>
              <a:t>Rabbinic law has evidence of fossilized feud</a:t>
            </a:r>
          </a:p>
          <a:p>
            <a:pPr lvl="1"/>
            <a:r>
              <a:rPr lang="en-US" dirty="0" smtClean="0"/>
              <a:t>The role of the “Avenger of Blood”</a:t>
            </a:r>
          </a:p>
          <a:p>
            <a:pPr lvl="1"/>
            <a:r>
              <a:rPr lang="en-US" dirty="0" smtClean="0"/>
              <a:t>Evidence of self-enforcement of claims</a:t>
            </a:r>
          </a:p>
          <a:p>
            <a:r>
              <a:rPr lang="en-US" dirty="0" smtClean="0"/>
              <a:t>Islamic law (</a:t>
            </a:r>
            <a:r>
              <a:rPr lang="en-US" i="1" dirty="0" err="1" smtClean="0"/>
              <a:t>fiqh</a:t>
            </a:r>
            <a:r>
              <a:rPr lang="en-US" dirty="0" smtClean="0"/>
              <a:t>) includes </a:t>
            </a:r>
            <a:r>
              <a:rPr lang="en-US" i="1" dirty="0" err="1" smtClean="0"/>
              <a:t>jinayet</a:t>
            </a:r>
            <a:endParaRPr lang="en-US" i="1" dirty="0" smtClean="0"/>
          </a:p>
          <a:p>
            <a:pPr lvl="1"/>
            <a:r>
              <a:rPr lang="en-US" dirty="0" smtClean="0"/>
              <a:t>Law for killing or injuring</a:t>
            </a:r>
          </a:p>
          <a:p>
            <a:pPr lvl="1"/>
            <a:r>
              <a:rPr lang="en-US" dirty="0" smtClean="0"/>
              <a:t>A claim by the victim or his kin for</a:t>
            </a:r>
          </a:p>
          <a:p>
            <a:pPr lvl="1"/>
            <a:r>
              <a:rPr lang="en-US" dirty="0" smtClean="0"/>
              <a:t>Damages or retaliation</a:t>
            </a:r>
          </a:p>
          <a:p>
            <a:r>
              <a:rPr lang="en-US" dirty="0" smtClean="0"/>
              <a:t>Roman law: </a:t>
            </a:r>
          </a:p>
          <a:p>
            <a:pPr lvl="1"/>
            <a:r>
              <a:rPr lang="en-US" dirty="0" smtClean="0"/>
              <a:t>12 tables appear to refer to self help remedies</a:t>
            </a:r>
          </a:p>
          <a:p>
            <a:pPr lvl="1"/>
            <a:r>
              <a:rPr lang="en-US" dirty="0" smtClean="0"/>
              <a:t>Early republic, plaintiff must drag defendant to court</a:t>
            </a:r>
          </a:p>
          <a:p>
            <a:pPr lvl="1"/>
            <a:r>
              <a:rPr lang="en-US" dirty="0" smtClean="0"/>
              <a:t>Verdict gives him a right to seize, sell or execute, defendant</a:t>
            </a:r>
          </a:p>
        </p:txBody>
      </p:sp>
    </p:spTree>
    <p:extLst>
      <p:ext uri="{BB962C8B-B14F-4D97-AF65-F5344CB8AC3E}">
        <p14:creationId xmlns:p14="http://schemas.microsoft.com/office/powerpoint/2010/main" val="461344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4805"/>
            <a:ext cx="8229600" cy="1143000"/>
          </a:xfrm>
        </p:spPr>
        <p:txBody>
          <a:bodyPr/>
          <a:lstStyle/>
          <a:p>
            <a:r>
              <a:rPr lang="en-US" dirty="0" smtClean="0"/>
              <a:t>Chinese Law?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20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28"/>
            <a:ext cx="8229600" cy="1143000"/>
          </a:xfrm>
        </p:spPr>
        <p:txBody>
          <a:bodyPr/>
          <a:lstStyle/>
          <a:p>
            <a:r>
              <a:rPr lang="en-US" dirty="0" smtClean="0"/>
              <a:t>Modern Forms of Feud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 under the shadow of state law</a:t>
            </a:r>
          </a:p>
          <a:p>
            <a:pPr lvl="1"/>
            <a:r>
              <a:rPr lang="en-US" dirty="0" err="1" smtClean="0"/>
              <a:t>Rominchal</a:t>
            </a:r>
            <a:endParaRPr lang="en-US" dirty="0" smtClean="0"/>
          </a:p>
          <a:p>
            <a:pPr lvl="1"/>
            <a:r>
              <a:rPr lang="en-US" dirty="0" smtClean="0"/>
              <a:t>Sicilian Mafia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Within the state legal system</a:t>
            </a:r>
          </a:p>
          <a:p>
            <a:pPr lvl="1"/>
            <a:r>
              <a:rPr lang="en-US" dirty="0" smtClean="0"/>
              <a:t>Suing someone who is innocent is a wrong</a:t>
            </a:r>
          </a:p>
          <a:p>
            <a:pPr lvl="1"/>
            <a:r>
              <a:rPr lang="en-US" dirty="0" smtClean="0"/>
              <a:t>And a suit in response is retaliation</a:t>
            </a:r>
          </a:p>
          <a:p>
            <a:pPr lvl="1"/>
            <a:r>
              <a:rPr lang="en-US" dirty="0" smtClean="0"/>
              <a:t>In particular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59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865"/>
            <a:ext cx="8229600" cy="1143000"/>
          </a:xfrm>
        </p:spPr>
        <p:txBody>
          <a:bodyPr/>
          <a:lstStyle/>
          <a:p>
            <a:r>
              <a:rPr lang="en-US" dirty="0" smtClean="0"/>
              <a:t>Patent Infringement Litigation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866"/>
            <a:ext cx="8229600" cy="4935298"/>
          </a:xfrm>
        </p:spPr>
        <p:txBody>
          <a:bodyPr/>
          <a:lstStyle/>
          <a:p>
            <a:r>
              <a:rPr lang="en-US" dirty="0" smtClean="0"/>
              <a:t>Apple wants to sue Samsung</a:t>
            </a:r>
          </a:p>
          <a:p>
            <a:pPr lvl="1"/>
            <a:r>
              <a:rPr lang="en-US" dirty="0" smtClean="0"/>
              <a:t>Even if Samsung didn’t violate patents, because …</a:t>
            </a:r>
          </a:p>
          <a:p>
            <a:pPr lvl="1"/>
            <a:r>
              <a:rPr lang="en-US" dirty="0" smtClean="0"/>
              <a:t>The court might make a mistake in Apple’s favor</a:t>
            </a:r>
          </a:p>
          <a:p>
            <a:pPr lvl="1"/>
            <a:r>
              <a:rPr lang="en-US" dirty="0" smtClean="0"/>
              <a:t>And fewer people will buy Samsung’s phones while the suit is in process. But …</a:t>
            </a:r>
          </a:p>
          <a:p>
            <a:r>
              <a:rPr lang="en-US" dirty="0" smtClean="0"/>
              <a:t>Samsung could sue Apple too</a:t>
            </a:r>
          </a:p>
          <a:p>
            <a:pPr lvl="1"/>
            <a:r>
              <a:rPr lang="en-US" dirty="0" smtClean="0"/>
              <a:t>Which is a reason for Apple not to sue</a:t>
            </a:r>
          </a:p>
          <a:p>
            <a:pPr lvl="1"/>
            <a:r>
              <a:rPr lang="en-US" dirty="0" smtClean="0"/>
              <a:t>If they don’t have a strong case</a:t>
            </a:r>
          </a:p>
          <a:p>
            <a:r>
              <a:rPr lang="en-US" dirty="0" smtClean="0"/>
              <a:t>So the court system is why right makes might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01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47"/>
            <a:ext cx="8229600" cy="919701"/>
          </a:xfrm>
        </p:spPr>
        <p:txBody>
          <a:bodyPr/>
          <a:lstStyle/>
          <a:p>
            <a:r>
              <a:rPr lang="en-US" dirty="0" smtClean="0"/>
              <a:t>The Patent Troll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2448"/>
            <a:ext cx="8229600" cy="568225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Suppose I own lots of patents</a:t>
            </a:r>
          </a:p>
          <a:p>
            <a:pPr lvl="1"/>
            <a:r>
              <a:rPr lang="en-US" dirty="0" smtClean="0"/>
              <a:t>Not because I use them, but …</a:t>
            </a:r>
          </a:p>
          <a:p>
            <a:pPr lvl="1"/>
            <a:r>
              <a:rPr lang="en-US" dirty="0" smtClean="0"/>
              <a:t>Because they let me sue infringers</a:t>
            </a:r>
          </a:p>
          <a:p>
            <a:pPr lvl="1"/>
            <a:r>
              <a:rPr lang="en-US" dirty="0" smtClean="0"/>
              <a:t>Or people I claim are infringers</a:t>
            </a:r>
          </a:p>
          <a:p>
            <a:r>
              <a:rPr lang="en-US" dirty="0" smtClean="0"/>
              <a:t>I threaten to sue you. You are innocent but …</a:t>
            </a:r>
          </a:p>
          <a:p>
            <a:pPr lvl="1"/>
            <a:r>
              <a:rPr lang="en-US" dirty="0" smtClean="0"/>
              <a:t>The court might make a mistake, and …</a:t>
            </a:r>
          </a:p>
          <a:p>
            <a:pPr lvl="1"/>
            <a:r>
              <a:rPr lang="en-US" dirty="0" smtClean="0"/>
              <a:t>Litigation is expensive</a:t>
            </a:r>
          </a:p>
          <a:p>
            <a:pPr lvl="1"/>
            <a:r>
              <a:rPr lang="en-US" dirty="0" smtClean="0"/>
              <a:t>So you settle instead</a:t>
            </a:r>
          </a:p>
          <a:p>
            <a:pPr lvl="1"/>
            <a:r>
              <a:rPr lang="en-US" dirty="0" smtClean="0"/>
              <a:t>Successful extortion</a:t>
            </a:r>
          </a:p>
          <a:p>
            <a:r>
              <a:rPr lang="en-US" dirty="0" smtClean="0"/>
              <a:t>And it works because …</a:t>
            </a:r>
          </a:p>
          <a:p>
            <a:pPr lvl="1"/>
            <a:r>
              <a:rPr lang="en-US" dirty="0" smtClean="0"/>
              <a:t>I don’t practice any patents at all</a:t>
            </a:r>
          </a:p>
          <a:p>
            <a:pPr lvl="1"/>
            <a:r>
              <a:rPr lang="en-US" dirty="0" smtClean="0"/>
              <a:t>So am immune to threats of retaliation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68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 from </a:t>
            </a:r>
            <a:r>
              <a:rPr lang="en-US" dirty="0" err="1" smtClean="0"/>
              <a:t>Periclean</a:t>
            </a:r>
            <a:r>
              <a:rPr lang="en-US" dirty="0" smtClean="0"/>
              <a:t> Athens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Athenian legal system of 2500 years ago</a:t>
            </a:r>
          </a:p>
          <a:p>
            <a:pPr lvl="1"/>
            <a:r>
              <a:rPr lang="en-US" dirty="0" smtClean="0"/>
              <a:t>For at least some tort cases</a:t>
            </a:r>
          </a:p>
          <a:p>
            <a:pPr lvl="1"/>
            <a:r>
              <a:rPr lang="en-US" dirty="0" smtClean="0"/>
              <a:t>The losing plaintiff owed the prevailing defendant</a:t>
            </a:r>
          </a:p>
          <a:p>
            <a:pPr lvl="1"/>
            <a:r>
              <a:rPr lang="en-US" dirty="0" smtClean="0"/>
              <a:t>1/6</a:t>
            </a:r>
            <a:r>
              <a:rPr lang="en-US" baseline="30000" dirty="0" smtClean="0"/>
              <a:t>th</a:t>
            </a:r>
            <a:r>
              <a:rPr lang="en-US" dirty="0" smtClean="0"/>
              <a:t> of the amount he had claimed as damages</a:t>
            </a:r>
          </a:p>
          <a:p>
            <a:r>
              <a:rPr lang="en-US" dirty="0" smtClean="0"/>
              <a:t>Think of it as the damage payment for suing an innocent party</a:t>
            </a:r>
          </a:p>
          <a:p>
            <a:pPr lvl="1"/>
            <a:r>
              <a:rPr lang="en-US" dirty="0" smtClean="0"/>
              <a:t>Thus imposing a risk on him of losing</a:t>
            </a:r>
          </a:p>
          <a:p>
            <a:pPr lvl="1"/>
            <a:r>
              <a:rPr lang="en-US" dirty="0" smtClean="0"/>
              <a:t>Due to court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079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47"/>
            <a:ext cx="8229600" cy="1143000"/>
          </a:xfrm>
        </p:spPr>
        <p:txBody>
          <a:bodyPr/>
          <a:lstStyle/>
          <a:p>
            <a:r>
              <a:rPr lang="en-US" dirty="0" smtClean="0"/>
              <a:t>For more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5747"/>
            <a:ext cx="8229600" cy="54460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My web page: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www.daviddfriedman.com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And the draft of my current book project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www.daviddfriedman.com</a:t>
            </a:r>
            <a:r>
              <a:rPr lang="en-US" dirty="0" smtClean="0"/>
              <a:t>/Academic/</a:t>
            </a:r>
            <a:r>
              <a:rPr lang="en-US" dirty="0" err="1" smtClean="0"/>
              <a:t>Course_Pages</a:t>
            </a:r>
            <a:r>
              <a:rPr lang="en-US" dirty="0" smtClean="0"/>
              <a:t>/Legal_Systems_Very_Different_13/</a:t>
            </a:r>
            <a:r>
              <a:rPr lang="en-US" dirty="0" err="1" smtClean="0"/>
              <a:t>Book_Draft</a:t>
            </a:r>
            <a:r>
              <a:rPr lang="en-US" dirty="0" smtClean="0"/>
              <a:t>/</a:t>
            </a:r>
            <a:r>
              <a:rPr lang="en-US" dirty="0" err="1" smtClean="0"/>
              <a:t>LegalSystemsDraft.html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4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Modern Model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Law made by Legislature and/or judges</a:t>
            </a:r>
          </a:p>
          <a:p>
            <a:r>
              <a:rPr lang="en-US" sz="3600" dirty="0" smtClean="0"/>
              <a:t>Detection and prosecution of offenses</a:t>
            </a:r>
          </a:p>
          <a:p>
            <a:pPr lvl="1"/>
            <a:r>
              <a:rPr lang="en-US" sz="3200" dirty="0" smtClean="0"/>
              <a:t>Public for criminal law—police and prosecutor</a:t>
            </a:r>
          </a:p>
          <a:p>
            <a:pPr lvl="1"/>
            <a:r>
              <a:rPr lang="en-US" sz="3200" dirty="0" smtClean="0"/>
              <a:t>Private for tort law</a:t>
            </a:r>
          </a:p>
          <a:p>
            <a:r>
              <a:rPr lang="en-US" sz="3600" dirty="0" smtClean="0"/>
              <a:t>Disputes resolved in government courts</a:t>
            </a:r>
          </a:p>
          <a:p>
            <a:r>
              <a:rPr lang="en-US" sz="3600" dirty="0" smtClean="0"/>
              <a:t>Verdict enforced by government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1247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05"/>
            <a:ext cx="8229600" cy="1143000"/>
          </a:xfrm>
        </p:spPr>
        <p:txBody>
          <a:bodyPr/>
          <a:lstStyle/>
          <a:p>
            <a:r>
              <a:rPr lang="en-US" dirty="0" smtClean="0"/>
              <a:t>Feud Law: A Different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2836"/>
            <a:ext cx="8229600" cy="5440362"/>
          </a:xfrm>
        </p:spPr>
        <p:txBody>
          <a:bodyPr>
            <a:noAutofit/>
          </a:bodyPr>
          <a:lstStyle/>
          <a:p>
            <a:r>
              <a:rPr lang="en-US" dirty="0" smtClean="0"/>
              <a:t>Law enforcement private and decentralized</a:t>
            </a:r>
          </a:p>
          <a:p>
            <a:r>
              <a:rPr lang="en-US" dirty="0" smtClean="0"/>
              <a:t>Historically common</a:t>
            </a:r>
          </a:p>
          <a:p>
            <a:r>
              <a:rPr lang="en-US" dirty="0" smtClean="0"/>
              <a:t>Arguably most legal systems started that way</a:t>
            </a:r>
          </a:p>
          <a:p>
            <a:r>
              <a:rPr lang="en-US" dirty="0" smtClean="0"/>
              <a:t>And in some form it still exists</a:t>
            </a:r>
          </a:p>
          <a:p>
            <a:r>
              <a:rPr lang="en-US" dirty="0" smtClean="0"/>
              <a:t>“Feud” has nothing to do with “feudal”</a:t>
            </a:r>
          </a:p>
          <a:p>
            <a:pPr lvl="1"/>
            <a:r>
              <a:rPr lang="en-US" dirty="0" smtClean="0"/>
              <a:t>The words sound the same but are unrelated</a:t>
            </a:r>
          </a:p>
          <a:p>
            <a:pPr lvl="1"/>
            <a:r>
              <a:rPr lang="en-US" dirty="0" smtClean="0"/>
              <a:t>In meaning and origin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411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Logic of Feud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81" y="1832543"/>
            <a:ext cx="8735491" cy="4525963"/>
          </a:xfrm>
        </p:spPr>
        <p:txBody>
          <a:bodyPr/>
          <a:lstStyle/>
          <a:p>
            <a:r>
              <a:rPr lang="en-US" sz="4000" dirty="0"/>
              <a:t>If you wrong me I threaten to harm you</a:t>
            </a:r>
          </a:p>
          <a:p>
            <a:r>
              <a:rPr lang="en-US" sz="4000" dirty="0"/>
              <a:t>Unless you compensate 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33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it to Work It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mechanism so that right makes might</a:t>
            </a:r>
          </a:p>
          <a:p>
            <a:r>
              <a:rPr lang="en-US" dirty="0" smtClean="0"/>
              <a:t>Commitment mechanism</a:t>
            </a:r>
          </a:p>
          <a:p>
            <a:pPr lvl="1"/>
            <a:r>
              <a:rPr lang="en-US" dirty="0" smtClean="0"/>
              <a:t>To make threat believable even when costly</a:t>
            </a:r>
          </a:p>
          <a:p>
            <a:pPr lvl="1"/>
            <a:r>
              <a:rPr lang="en-US" dirty="0" smtClean="0"/>
              <a:t>And even after the victim is dead</a:t>
            </a:r>
          </a:p>
          <a:p>
            <a:r>
              <a:rPr lang="en-US" dirty="0" smtClean="0"/>
              <a:t>Mechanism to protect those too weak to believably threaten retaliation</a:t>
            </a:r>
          </a:p>
          <a:p>
            <a:r>
              <a:rPr lang="en-US" dirty="0" smtClean="0"/>
              <a:t>Some way of ending feuds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10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 for Might Makes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925" y="1600200"/>
            <a:ext cx="8648810" cy="4525963"/>
          </a:xfrm>
        </p:spPr>
        <p:txBody>
          <a:bodyPr/>
          <a:lstStyle/>
          <a:p>
            <a:r>
              <a:rPr lang="en-US" dirty="0" smtClean="0"/>
              <a:t>Saga period Iceland: Legislature, laws, courts</a:t>
            </a:r>
          </a:p>
          <a:p>
            <a:r>
              <a:rPr lang="en-US" dirty="0" err="1" smtClean="0"/>
              <a:t>Rominchal</a:t>
            </a:r>
            <a:r>
              <a:rPr lang="en-US" dirty="0" smtClean="0"/>
              <a:t> gypsies: informal norms, friends support you if you are in the right, not otherwise</a:t>
            </a:r>
          </a:p>
          <a:p>
            <a:r>
              <a:rPr lang="en-US" dirty="0" smtClean="0"/>
              <a:t>Somali: Traditional law, ad hoc court mechanisms</a:t>
            </a:r>
          </a:p>
          <a:p>
            <a:r>
              <a:rPr lang="en-US" dirty="0" smtClean="0"/>
              <a:t>All of these solve two problems</a:t>
            </a:r>
          </a:p>
          <a:p>
            <a:pPr lvl="1"/>
            <a:r>
              <a:rPr lang="en-US" dirty="0" smtClean="0"/>
              <a:t>Prevent the use of threats for deliberate extortion</a:t>
            </a:r>
          </a:p>
          <a:p>
            <a:pPr lvl="1"/>
            <a:r>
              <a:rPr lang="en-US" dirty="0" smtClean="0"/>
              <a:t>And prevent individuals from acting as biased judges in their own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39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Commitment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045" y="989488"/>
            <a:ext cx="8573209" cy="5414651"/>
          </a:xfrm>
        </p:spPr>
        <p:txBody>
          <a:bodyPr/>
          <a:lstStyle/>
          <a:p>
            <a:r>
              <a:rPr lang="en-US" dirty="0" smtClean="0"/>
              <a:t>Pre-human: Territorial behavior in birds and fish</a:t>
            </a:r>
          </a:p>
          <a:p>
            <a:r>
              <a:rPr lang="en-US" dirty="0" smtClean="0"/>
              <a:t>Human internalized commitment: Vengefulness</a:t>
            </a:r>
          </a:p>
          <a:p>
            <a:r>
              <a:rPr lang="en-US" dirty="0" smtClean="0"/>
              <a:t>Human external commitment:</a:t>
            </a:r>
          </a:p>
          <a:p>
            <a:pPr lvl="1"/>
            <a:r>
              <a:rPr lang="en-US" dirty="0" smtClean="0"/>
              <a:t>Maintain reputation to deter rights violations</a:t>
            </a:r>
          </a:p>
          <a:p>
            <a:pPr lvl="1"/>
            <a:r>
              <a:rPr lang="en-US" dirty="0" smtClean="0"/>
              <a:t>Being a wimp is shameful, loses status</a:t>
            </a:r>
          </a:p>
          <a:p>
            <a:pPr lvl="1"/>
            <a:r>
              <a:rPr lang="en-US" dirty="0" smtClean="0"/>
              <a:t>Success gains status, which is why there are volunteer enforcers in Icelandic, </a:t>
            </a:r>
            <a:r>
              <a:rPr lang="en-US" dirty="0" err="1" smtClean="0"/>
              <a:t>Commanche</a:t>
            </a:r>
            <a:endParaRPr lang="en-US" dirty="0" smtClean="0"/>
          </a:p>
          <a:p>
            <a:r>
              <a:rPr lang="en-US" dirty="0" smtClean="0"/>
              <a:t>Enforcing your rights after you are dead</a:t>
            </a:r>
          </a:p>
          <a:p>
            <a:pPr lvl="1"/>
            <a:r>
              <a:rPr lang="en-US" dirty="0" smtClean="0"/>
              <a:t>Kin inherit your claim, enforce it, or …</a:t>
            </a:r>
          </a:p>
          <a:p>
            <a:pPr lvl="1"/>
            <a:r>
              <a:rPr lang="en-US" dirty="0" smtClean="0"/>
              <a:t>Pre-arranged group does it: “</a:t>
            </a:r>
            <a:r>
              <a:rPr lang="en-US" dirty="0" err="1" smtClean="0"/>
              <a:t>diya</a:t>
            </a:r>
            <a:r>
              <a:rPr lang="en-US" dirty="0" smtClean="0"/>
              <a:t>-paying group”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466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0"/>
            <a:ext cx="8229600" cy="1143000"/>
          </a:xfrm>
        </p:spPr>
        <p:txBody>
          <a:bodyPr/>
          <a:lstStyle/>
          <a:p>
            <a:r>
              <a:rPr lang="en-US" dirty="0" smtClean="0"/>
              <a:t>Protecting The 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286" y="1600200"/>
            <a:ext cx="8399514" cy="4525963"/>
          </a:xfrm>
        </p:spPr>
        <p:txBody>
          <a:bodyPr/>
          <a:lstStyle/>
          <a:p>
            <a:r>
              <a:rPr lang="en-US" dirty="0" smtClean="0"/>
              <a:t>Icelandic Solution</a:t>
            </a:r>
          </a:p>
          <a:p>
            <a:pPr lvl="1"/>
            <a:r>
              <a:rPr lang="en-US" dirty="0" smtClean="0"/>
              <a:t>Tort claims are marketable, so …</a:t>
            </a:r>
          </a:p>
          <a:p>
            <a:pPr lvl="1"/>
            <a:r>
              <a:rPr lang="en-US" dirty="0" smtClean="0"/>
              <a:t>If I don’t have the resources to enforce my claim</a:t>
            </a:r>
          </a:p>
          <a:p>
            <a:pPr lvl="1"/>
            <a:r>
              <a:rPr lang="en-US" dirty="0" smtClean="0"/>
              <a:t>I transfer it to someone else who does</a:t>
            </a:r>
          </a:p>
          <a:p>
            <a:r>
              <a:rPr lang="en-US" dirty="0" smtClean="0"/>
              <a:t>Somali Solution</a:t>
            </a:r>
          </a:p>
          <a:p>
            <a:pPr lvl="1"/>
            <a:r>
              <a:rPr lang="en-US" dirty="0" smtClean="0"/>
              <a:t>Group formed by a mix of kinship and contract</a:t>
            </a:r>
          </a:p>
          <a:p>
            <a:pPr lvl="1"/>
            <a:r>
              <a:rPr lang="en-US" dirty="0" smtClean="0"/>
              <a:t>Whose members share the right to collect damages</a:t>
            </a:r>
          </a:p>
          <a:p>
            <a:pPr lvl="1"/>
            <a:r>
              <a:rPr lang="en-US" dirty="0" smtClean="0"/>
              <a:t>And the obligation to enforce claims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17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0"/>
            <a:ext cx="8229600" cy="949938"/>
          </a:xfrm>
        </p:spPr>
        <p:txBody>
          <a:bodyPr/>
          <a:lstStyle/>
          <a:p>
            <a:r>
              <a:rPr lang="en-US" dirty="0" smtClean="0"/>
              <a:t>Termination of Feud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2448"/>
            <a:ext cx="8229600" cy="5769489"/>
          </a:xfrm>
        </p:spPr>
        <p:txBody>
          <a:bodyPr/>
          <a:lstStyle/>
          <a:p>
            <a:r>
              <a:rPr lang="en-US" dirty="0" smtClean="0"/>
              <a:t>What happens if</a:t>
            </a:r>
          </a:p>
          <a:p>
            <a:pPr lvl="1"/>
            <a:r>
              <a:rPr lang="en-US" dirty="0" smtClean="0"/>
              <a:t>I think you wronged me, you disagree</a:t>
            </a:r>
          </a:p>
          <a:p>
            <a:pPr lvl="1"/>
            <a:r>
              <a:rPr lang="en-US" dirty="0" smtClean="0"/>
              <a:t>You refuse to pay damages, I harm you</a:t>
            </a:r>
          </a:p>
          <a:p>
            <a:pPr lvl="1"/>
            <a:r>
              <a:rPr lang="en-US" dirty="0" smtClean="0"/>
              <a:t>You view that as my wronging you, so …</a:t>
            </a:r>
          </a:p>
          <a:p>
            <a:pPr lvl="1"/>
            <a:r>
              <a:rPr lang="en-US" dirty="0" smtClean="0"/>
              <a:t>Threaten to retaliate if I don’t compensate you</a:t>
            </a:r>
          </a:p>
          <a:p>
            <a:pPr lvl="1"/>
            <a:r>
              <a:rPr lang="en-US" dirty="0" smtClean="0"/>
              <a:t>I disagree, refuse …</a:t>
            </a:r>
          </a:p>
          <a:p>
            <a:pPr lvl="1"/>
            <a:r>
              <a:rPr lang="en-US" dirty="0" smtClean="0"/>
              <a:t>Endless feud?</a:t>
            </a:r>
          </a:p>
          <a:p>
            <a:r>
              <a:rPr lang="en-US" dirty="0" smtClean="0"/>
              <a:t>Icelandic solution</a:t>
            </a:r>
          </a:p>
          <a:p>
            <a:r>
              <a:rPr lang="en-US" dirty="0" smtClean="0"/>
              <a:t>Somali solution</a:t>
            </a:r>
          </a:p>
          <a:p>
            <a:r>
              <a:rPr lang="en-US" dirty="0" smtClean="0"/>
              <a:t>Finnish Gypsy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880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889</Words>
  <Application>Microsoft Macintosh PowerPoint</Application>
  <PresentationFormat>On-screen Show 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Feud as Law Enforcement</vt:lpstr>
      <vt:lpstr>Standard Modern Model of Law</vt:lpstr>
      <vt:lpstr>Feud Law: A Different Model</vt:lpstr>
      <vt:lpstr>The Logic of Feud Law</vt:lpstr>
      <vt:lpstr>For it to Work It Needs</vt:lpstr>
      <vt:lpstr>Mechanisms for Might Makes Right</vt:lpstr>
      <vt:lpstr>Commitment mechanisms</vt:lpstr>
      <vt:lpstr>Protecting The Weak</vt:lpstr>
      <vt:lpstr>Termination of Feud</vt:lpstr>
      <vt:lpstr>PowerPoint Presentation</vt:lpstr>
      <vt:lpstr>Underlies Many Legal Systems</vt:lpstr>
      <vt:lpstr>Chinese Law?</vt:lpstr>
      <vt:lpstr>Modern Forms of Feud Law</vt:lpstr>
      <vt:lpstr>Patent Infringement Litigation</vt:lpstr>
      <vt:lpstr>The Patent Troll Problem</vt:lpstr>
      <vt:lpstr>A Solution from Periclean Athens</vt:lpstr>
      <vt:lpstr>For more see</vt:lpstr>
    </vt:vector>
  </TitlesOfParts>
  <Company>School of Law, Santa Clara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Feud as Law Enforcement</dc:title>
  <dc:creator>David Friedman</dc:creator>
  <cp:lastModifiedBy>David Friedman</cp:lastModifiedBy>
  <cp:revision>8</cp:revision>
  <dcterms:created xsi:type="dcterms:W3CDTF">2014-05-16T23:58:41Z</dcterms:created>
  <dcterms:modified xsi:type="dcterms:W3CDTF">2016-02-26T03:51:41Z</dcterms:modified>
</cp:coreProperties>
</file>